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8" r:id="rId5"/>
    <p:sldId id="289" r:id="rId6"/>
    <p:sldId id="290" r:id="rId7"/>
    <p:sldId id="258" r:id="rId8"/>
    <p:sldId id="291" r:id="rId9"/>
    <p:sldId id="292" r:id="rId10"/>
    <p:sldId id="293" r:id="rId11"/>
    <p:sldId id="306" r:id="rId12"/>
    <p:sldId id="294" r:id="rId13"/>
    <p:sldId id="307" r:id="rId14"/>
    <p:sldId id="295" r:id="rId15"/>
    <p:sldId id="296" r:id="rId16"/>
    <p:sldId id="271" r:id="rId17"/>
    <p:sldId id="297" r:id="rId18"/>
    <p:sldId id="298" r:id="rId19"/>
    <p:sldId id="301" r:id="rId20"/>
    <p:sldId id="299" r:id="rId21"/>
    <p:sldId id="300" r:id="rId22"/>
    <p:sldId id="273" r:id="rId23"/>
    <p:sldId id="277" r:id="rId24"/>
    <p:sldId id="279" r:id="rId25"/>
    <p:sldId id="305" r:id="rId26"/>
    <p:sldId id="275" r:id="rId27"/>
    <p:sldId id="311" r:id="rId28"/>
    <p:sldId id="287" r:id="rId29"/>
    <p:sldId id="280" r:id="rId30"/>
    <p:sldId id="308" r:id="rId31"/>
    <p:sldId id="276" r:id="rId32"/>
    <p:sldId id="309" r:id="rId33"/>
    <p:sldId id="317" r:id="rId34"/>
    <p:sldId id="318" r:id="rId35"/>
    <p:sldId id="319" r:id="rId36"/>
    <p:sldId id="320" r:id="rId37"/>
    <p:sldId id="321" r:id="rId38"/>
    <p:sldId id="261" r:id="rId39"/>
    <p:sldId id="322" r:id="rId40"/>
    <p:sldId id="325" r:id="rId41"/>
    <p:sldId id="282" r:id="rId42"/>
    <p:sldId id="323" r:id="rId43"/>
    <p:sldId id="324" r:id="rId44"/>
    <p:sldId id="314" r:id="rId45"/>
    <p:sldId id="313" r:id="rId46"/>
    <p:sldId id="315" r:id="rId47"/>
    <p:sldId id="316" r:id="rId48"/>
    <p:sldId id="284" r:id="rId49"/>
    <p:sldId id="302" r:id="rId50"/>
    <p:sldId id="303" r:id="rId51"/>
    <p:sldId id="310" r:id="rId52"/>
    <p:sldId id="304" r:id="rId53"/>
    <p:sldId id="285" r:id="rId54"/>
    <p:sldId id="286" r:id="rId55"/>
    <p:sldId id="28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1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2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3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4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C3D-C6E5-48A2-99C2-37300780FB96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16E7-F357-4118-8D7A-4D0FEE36E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1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ngageny.org/resource/appr-3012-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l.nysed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APPR%20Summary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12.nysed.gov/irs/vendors/home.html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irs/beds/PMF/home.html" TargetMode="External"/><Relationship Id="rId2" Type="http://schemas.openxmlformats.org/officeDocument/2006/relationships/hyperlink" Target="https://www.engageny.org/resource/appr-3012-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educatoreval@nysed.go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12.nysed.gov/irs/beds/PMF/documents/TAAAdministrationApplicationUserGuid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p12.nysed.gov/irs/beds/PMF/ho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irs/beds/PMF/home.html" TargetMode="External"/><Relationship Id="rId2" Type="http://schemas.openxmlformats.org/officeDocument/2006/relationships/hyperlink" Target="http://www.p12.nysed.gov/irs/si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12.nysed.gov/irs/beds/PMF/home.html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13481" r="-433" b="7738"/>
          <a:stretch/>
        </p:blipFill>
        <p:spPr>
          <a:xfrm>
            <a:off x="-16623" y="0"/>
            <a:ext cx="12269585" cy="6849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066" y="1623002"/>
            <a:ext cx="9144000" cy="2387600"/>
          </a:xfrm>
        </p:spPr>
        <p:txBody>
          <a:bodyPr/>
          <a:lstStyle/>
          <a:p>
            <a:r>
              <a:rPr lang="en-US" dirty="0" smtClean="0"/>
              <a:t>How to Create the Bridge </a:t>
            </a:r>
            <a:br>
              <a:rPr lang="en-US" dirty="0" smtClean="0"/>
            </a:br>
            <a:r>
              <a:rPr lang="en-US" dirty="0" smtClean="0"/>
              <a:t>for Staff and Student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084" y="4279934"/>
            <a:ext cx="9144000" cy="1212558"/>
          </a:xfrm>
        </p:spPr>
        <p:txBody>
          <a:bodyPr/>
          <a:lstStyle/>
          <a:p>
            <a:r>
              <a:rPr lang="en-US" dirty="0" smtClean="0"/>
              <a:t>Marti Mauro (Penfield CSD)</a:t>
            </a:r>
          </a:p>
          <a:p>
            <a:r>
              <a:rPr lang="en-US" dirty="0" smtClean="0"/>
              <a:t>Laurie Hazard (Monroe 1 BOCES)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6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612156" y="158621"/>
            <a:ext cx="3369327" cy="2539993"/>
            <a:chOff x="1841208" y="207818"/>
            <a:chExt cx="8619379" cy="65254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41208" y="207818"/>
              <a:ext cx="8619379" cy="6525493"/>
            </a:xfrm>
            <a:prstGeom prst="rect">
              <a:avLst/>
            </a:prstGeom>
          </p:spPr>
        </p:pic>
        <p:pic>
          <p:nvPicPr>
            <p:cNvPr id="8" name="Picture 1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032" y="2851266"/>
              <a:ext cx="846344" cy="734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83814" y="3470563"/>
              <a:ext cx="1649795" cy="948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732884" y="931024"/>
              <a:ext cx="1531121" cy="1377665"/>
              <a:chOff x="4117741" y="889461"/>
              <a:chExt cx="1531119" cy="1377665"/>
            </a:xfrm>
          </p:grpSpPr>
          <p:pic>
            <p:nvPicPr>
              <p:cNvPr id="11" name="Picture 20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8162" y="889461"/>
                <a:ext cx="850508" cy="67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117741" y="1318275"/>
                <a:ext cx="1531119" cy="94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HRS</a:t>
                </a:r>
                <a:endParaRPr lang="en-US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 throughout the year</a:t>
            </a:r>
            <a:endParaRPr lang="en-US" dirty="0"/>
          </a:p>
        </p:txBody>
      </p:sp>
      <p:pic>
        <p:nvPicPr>
          <p:cNvPr id="1026" name="Picture 2" descr="Image result for mackinac bridge f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Algerian" panose="04020705040A02060702" pitchFamily="82" charset="0"/>
              </a:rPr>
              <a:t>Fall</a:t>
            </a:r>
            <a:endParaRPr lang="en-US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reporting?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HR system </a:t>
            </a:r>
          </a:p>
          <a:p>
            <a:pPr lvl="1"/>
            <a:r>
              <a:rPr lang="en-US" dirty="0" smtClean="0"/>
              <a:t>Staff Evaluation</a:t>
            </a:r>
          </a:p>
          <a:p>
            <a:pPr lvl="1"/>
            <a:r>
              <a:rPr lang="en-US" dirty="0" smtClean="0"/>
              <a:t>Staff Snapshot – for BEDS </a:t>
            </a:r>
            <a:r>
              <a:rPr lang="en-US" dirty="0" err="1" smtClean="0"/>
              <a:t>ePMF</a:t>
            </a:r>
            <a:r>
              <a:rPr lang="en-US" dirty="0" smtClean="0"/>
              <a:t> forms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taff assignment – for BEDS </a:t>
            </a:r>
            <a:r>
              <a:rPr lang="en-US" dirty="0" err="1" smtClean="0"/>
              <a:t>ePMF</a:t>
            </a:r>
            <a:r>
              <a:rPr lang="en-US" dirty="0" smtClean="0"/>
              <a:t> forms non-teaching assignments</a:t>
            </a:r>
          </a:p>
          <a:p>
            <a:endParaRPr lang="en-US" dirty="0" smtClean="0"/>
          </a:p>
          <a:p>
            <a:r>
              <a:rPr lang="en-US" dirty="0" smtClean="0"/>
              <a:t>From SMS system</a:t>
            </a:r>
          </a:p>
          <a:p>
            <a:pPr lvl="1"/>
            <a:r>
              <a:rPr lang="en-US" dirty="0" smtClean="0"/>
              <a:t>Course Instructor Assignment </a:t>
            </a:r>
          </a:p>
          <a:p>
            <a:pPr lvl="1"/>
            <a:r>
              <a:rPr lang="en-US" dirty="0" smtClean="0"/>
              <a:t>Student Class Entry/Exit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74225" y="1596044"/>
            <a:ext cx="617156" cy="665314"/>
            <a:chOff x="3635847" y="1825625"/>
            <a:chExt cx="655533" cy="756482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48" y="1825625"/>
              <a:ext cx="570392" cy="466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47" y="2212775"/>
              <a:ext cx="655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5547" y="3815543"/>
            <a:ext cx="897774" cy="731519"/>
            <a:chOff x="3765669" y="3815543"/>
            <a:chExt cx="897774" cy="731519"/>
          </a:xfrm>
        </p:grpSpPr>
        <p:pic>
          <p:nvPicPr>
            <p:cNvPr id="7" name="Picture 1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23" y="3815543"/>
              <a:ext cx="460558" cy="346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65669" y="4099406"/>
              <a:ext cx="897774" cy="44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5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Who? </a:t>
            </a:r>
            <a:r>
              <a:rPr lang="en-US" dirty="0" smtClean="0">
                <a:solidFill>
                  <a:srgbClr val="C00000"/>
                </a:solidFill>
              </a:rPr>
              <a:t>Districts, BOCES, and charter schools with approved APPR plans</a:t>
            </a:r>
          </a:p>
          <a:p>
            <a:r>
              <a:rPr lang="en-US" dirty="0" smtClean="0"/>
              <a:t>What? </a:t>
            </a:r>
            <a:r>
              <a:rPr lang="en-US" dirty="0" smtClean="0">
                <a:solidFill>
                  <a:srgbClr val="C00000"/>
                </a:solidFill>
              </a:rPr>
              <a:t>2017-2018 teacher &amp; principal evaluation Original and Transition scores and ratings based on APPR plan</a:t>
            </a:r>
          </a:p>
          <a:p>
            <a:r>
              <a:rPr lang="en-US" dirty="0" smtClean="0"/>
              <a:t>Where? </a:t>
            </a:r>
            <a:r>
              <a:rPr lang="en-US" dirty="0" smtClean="0">
                <a:solidFill>
                  <a:srgbClr val="C00000"/>
                </a:solidFill>
              </a:rPr>
              <a:t>HR data system or other 3</a:t>
            </a:r>
            <a:r>
              <a:rPr lang="en-US" baseline="30000" dirty="0" smtClean="0">
                <a:solidFill>
                  <a:srgbClr val="C00000"/>
                </a:solidFill>
              </a:rPr>
              <a:t>rd</a:t>
            </a:r>
            <a:r>
              <a:rPr lang="en-US" dirty="0" smtClean="0">
                <a:solidFill>
                  <a:srgbClr val="C00000"/>
                </a:solidFill>
              </a:rPr>
              <a:t> party system</a:t>
            </a:r>
          </a:p>
          <a:p>
            <a:r>
              <a:rPr lang="en-US" dirty="0" smtClean="0"/>
              <a:t>When?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Data is due </a:t>
            </a:r>
            <a:r>
              <a:rPr lang="en-US" b="1" dirty="0" smtClean="0">
                <a:solidFill>
                  <a:srgbClr val="C00000"/>
                </a:solidFill>
              </a:rPr>
              <a:t>November 16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Certification is due </a:t>
            </a:r>
            <a:r>
              <a:rPr lang="en-US" b="1" dirty="0" smtClean="0">
                <a:solidFill>
                  <a:srgbClr val="C00000"/>
                </a:solidFill>
              </a:rPr>
              <a:t>November 30 </a:t>
            </a:r>
          </a:p>
          <a:p>
            <a:r>
              <a:rPr lang="en-US" dirty="0" smtClean="0"/>
              <a:t>How????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4470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what?</a:t>
            </a:r>
            <a:br>
              <a:rPr lang="en-US" dirty="0" smtClean="0"/>
            </a:br>
            <a:r>
              <a:rPr lang="en-US" sz="2800" dirty="0" smtClean="0"/>
              <a:t>Original and Transition Scores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4804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Original scores and ratings only</a:t>
            </a:r>
          </a:p>
          <a:p>
            <a:pPr lvl="1"/>
            <a:r>
              <a:rPr lang="en-US" sz="3100" dirty="0"/>
              <a:t>The required student performance subcomponent is not based, in whole or in part, on the NYS grades 3-8 ELA or math assessments or on a State-provided growth </a:t>
            </a:r>
            <a:r>
              <a:rPr lang="en-US" sz="3100" dirty="0" smtClean="0"/>
              <a:t>score</a:t>
            </a:r>
          </a:p>
          <a:p>
            <a:r>
              <a:rPr lang="en-US" sz="3600" b="1" dirty="0"/>
              <a:t>Both original and transition scores and ratings </a:t>
            </a:r>
            <a:r>
              <a:rPr lang="en-US" sz="3600" b="1" dirty="0" smtClean="0"/>
              <a:t>needed</a:t>
            </a:r>
          </a:p>
          <a:p>
            <a:pPr lvl="1"/>
            <a:r>
              <a:rPr lang="en-US" sz="3100" dirty="0"/>
              <a:t>The required student performance subcomponent is based, in whole or in part, on the NYS grades 3-8 ELA or math assessments or on a State-provided growth </a:t>
            </a:r>
            <a:r>
              <a:rPr lang="en-US" sz="3100" dirty="0" smtClean="0"/>
              <a:t>score</a:t>
            </a:r>
          </a:p>
          <a:p>
            <a:r>
              <a:rPr lang="en-US" sz="3600" b="1" dirty="0"/>
              <a:t>Both original and transition scores and ratings needed, State-provided growth score not </a:t>
            </a:r>
            <a:r>
              <a:rPr lang="en-US" sz="3600" b="1" dirty="0" smtClean="0"/>
              <a:t>received</a:t>
            </a:r>
          </a:p>
          <a:p>
            <a:pPr lvl="1"/>
            <a:r>
              <a:rPr lang="en-US" sz="3100" dirty="0"/>
              <a:t>The required student performance subcomponent is based, in whole or in part, on a </a:t>
            </a:r>
            <a:r>
              <a:rPr lang="en-US" sz="3100" dirty="0" smtClean="0"/>
              <a:t>State-provided </a:t>
            </a:r>
            <a:r>
              <a:rPr lang="en-US" sz="3100" dirty="0"/>
              <a:t>growth score, but the State-provided growth score was not received (e.g., due to low participation rates, data issues, etc</a:t>
            </a:r>
            <a:r>
              <a:rPr lang="en-US" sz="3100" dirty="0" smtClean="0"/>
              <a:t>.)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*If your district is using optional subcomponents, be sure to read </a:t>
            </a:r>
            <a:r>
              <a:rPr lang="en-US" sz="2600" i="1" dirty="0" smtClean="0"/>
              <a:t>APPR Summaries for Data Submission: Information and Examples </a:t>
            </a:r>
            <a:r>
              <a:rPr lang="en-US" sz="2600" dirty="0"/>
              <a:t>found at </a:t>
            </a:r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www.engageny.org/resource/appr-3012-d</a:t>
            </a:r>
            <a:endParaRPr lang="en-US" sz="2600" dirty="0" smtClean="0"/>
          </a:p>
          <a:p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5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District’s APPR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Posted on IRS Business Portal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https://portal.nysed.gov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Describes which educators need</a:t>
            </a:r>
          </a:p>
          <a:p>
            <a:pPr lvl="1"/>
            <a:r>
              <a:rPr lang="en-US" dirty="0" smtClean="0"/>
              <a:t>Original Scores ONLY</a:t>
            </a:r>
          </a:p>
          <a:p>
            <a:pPr lvl="1"/>
            <a:r>
              <a:rPr lang="en-US" dirty="0" smtClean="0"/>
              <a:t>Original AND Transition Scores</a:t>
            </a:r>
          </a:p>
          <a:p>
            <a:r>
              <a:rPr lang="en-US" dirty="0" smtClean="0"/>
              <a:t>Whether or not the optional components are used</a:t>
            </a:r>
          </a:p>
          <a:p>
            <a:r>
              <a:rPr lang="en-US" dirty="0" smtClean="0"/>
              <a:t>Who should have a State-provided Growth score (SPG)</a:t>
            </a:r>
          </a:p>
          <a:p>
            <a:r>
              <a:rPr lang="en-US" dirty="0" smtClean="0"/>
              <a:t>Who has an SLO based on a NYS grades 3-8 ELA or math assessment</a:t>
            </a:r>
          </a:p>
          <a:p>
            <a:r>
              <a:rPr lang="en-US" dirty="0" smtClean="0"/>
              <a:t>Who needs an Alternate SLO score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53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756" y="2459932"/>
            <a:ext cx="5762105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APPR Summary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4393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</a:rPr>
              <a:t>Getting the Data: </a:t>
            </a:r>
            <a:br>
              <a:rPr lang="en-US" sz="4800" dirty="0" smtClean="0">
                <a:ln w="0"/>
              </a:rPr>
            </a:br>
            <a:r>
              <a:rPr lang="en-US" sz="4000" dirty="0" smtClean="0">
                <a:ln w="0"/>
              </a:rPr>
              <a:t>One </a:t>
            </a:r>
            <a:r>
              <a:rPr lang="en-US" sz="4000" dirty="0">
                <a:ln w="0"/>
              </a:rPr>
              <a:t>D</a:t>
            </a:r>
            <a:r>
              <a:rPr lang="en-US" sz="4000" dirty="0" smtClean="0">
                <a:ln w="0"/>
              </a:rPr>
              <a:t>istrict’s Process</a:t>
            </a:r>
            <a:endParaRPr lang="en-US" sz="4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973" y="2502823"/>
            <a:ext cx="6347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1. Prior Year Staff Evaluations (APPR):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Pull Growth Scores / Ratings file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Scrub unnecessary data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Keep Points and Ratings 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/>
              <a:t>Be sure all teachers are in the list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Goes to HR to update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13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Original Scores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411" y="1642476"/>
            <a:ext cx="8869679" cy="50953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64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Transition Scores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29" y="1397726"/>
            <a:ext cx="8256730" cy="52175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92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8" y="171479"/>
            <a:ext cx="8803179" cy="6573138"/>
          </a:xfrm>
        </p:spPr>
      </p:pic>
      <p:grpSp>
        <p:nvGrpSpPr>
          <p:cNvPr id="3" name="Group 2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789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michiga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90" y="238995"/>
            <a:ext cx="8358602" cy="63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Performance Rating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3467"/>
            <a:ext cx="10515600" cy="30556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083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Observation/Principal School Visit Ratings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9769"/>
            <a:ext cx="10515600" cy="306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807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950" y="2025908"/>
            <a:ext cx="88374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Pull all together into spreadsheet: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SLO’s come </a:t>
            </a:r>
            <a:r>
              <a:rPr lang="en-US" sz="2800" dirty="0"/>
              <a:t>from the Principals </a:t>
            </a:r>
            <a:r>
              <a:rPr lang="en-US" sz="2800" dirty="0" smtClean="0"/>
              <a:t> 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ASI provides District-wide SLO: K-2 &amp; </a:t>
            </a:r>
            <a:r>
              <a:rPr lang="en-US" sz="2800" dirty="0"/>
              <a:t>Special Area teachers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/>
              <a:t>Transition Scores – for </a:t>
            </a:r>
            <a:r>
              <a:rPr lang="en-US" sz="2800" dirty="0" smtClean="0"/>
              <a:t>those who need transition</a:t>
            </a:r>
            <a:endParaRPr lang="en-US" sz="2800" dirty="0"/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/>
              <a:t>Observation </a:t>
            </a:r>
            <a:r>
              <a:rPr lang="en-US" sz="2800" dirty="0" smtClean="0"/>
              <a:t>scores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Upload </a:t>
            </a:r>
            <a:r>
              <a:rPr lang="en-US" sz="2800" dirty="0"/>
              <a:t>into the database used for Observations (OASIS)</a:t>
            </a:r>
          </a:p>
          <a:p>
            <a:pPr marL="914400" lvl="1" indent="-457200">
              <a:buFont typeface="Symbol" panose="05050102010706020507" pitchFamily="18" charset="2"/>
              <a:buChar char="¨"/>
            </a:pPr>
            <a:r>
              <a:rPr lang="en-US" sz="2800" dirty="0">
                <a:solidFill>
                  <a:schemeClr val="accent5"/>
                </a:solidFill>
              </a:rPr>
              <a:t>Provides notification to teachers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Upload </a:t>
            </a:r>
            <a:r>
              <a:rPr lang="en-US" sz="2800" dirty="0"/>
              <a:t>into </a:t>
            </a:r>
            <a:r>
              <a:rPr lang="en-US" sz="2800" dirty="0" smtClean="0"/>
              <a:t>HR system (</a:t>
            </a:r>
            <a:r>
              <a:rPr lang="en-US" sz="2800" dirty="0" err="1" smtClean="0"/>
              <a:t>WinCap</a:t>
            </a:r>
            <a:r>
              <a:rPr lang="en-US" sz="2800" dirty="0" smtClean="0"/>
              <a:t>) for records and to </a:t>
            </a:r>
            <a:r>
              <a:rPr lang="en-US" sz="2800" dirty="0"/>
              <a:t>pull totals for Data Warehouse</a:t>
            </a:r>
          </a:p>
          <a:p>
            <a:pPr marL="914400" lvl="1" indent="-457200">
              <a:buFont typeface="Symbol" panose="05050102010706020507" pitchFamily="18" charset="2"/>
              <a:buChar char="¨"/>
            </a:pP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4393"/>
            <a:ext cx="1219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</a:rPr>
              <a:t>HR Preparation</a:t>
            </a:r>
            <a:br>
              <a:rPr lang="en-US" sz="4800" b="0" cap="none" spc="0" dirty="0" smtClean="0">
                <a:ln w="0"/>
                <a:solidFill>
                  <a:schemeClr val="tx1"/>
                </a:solidFill>
              </a:rPr>
            </a:br>
            <a:r>
              <a:rPr lang="en-US" sz="4000" b="0" cap="none" spc="0" dirty="0" smtClean="0">
                <a:ln w="0"/>
                <a:solidFill>
                  <a:schemeClr val="tx1"/>
                </a:solidFill>
              </a:rPr>
              <a:t>One District’s Process</a:t>
            </a:r>
            <a:endParaRPr lang="en-US" sz="4000" b="0" cap="none" spc="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09172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988" y="526536"/>
            <a:ext cx="1052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SPREADSHEET TO MATCH AND INPUT INTO MLP:  NYS SCORES/TEACHER EVALS w/HEDI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77374" y="895868"/>
            <a:ext cx="5624872" cy="5586566"/>
            <a:chOff x="1319842" y="895868"/>
            <a:chExt cx="5624872" cy="558656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42" y="895868"/>
              <a:ext cx="3908154" cy="552618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044" y="1036046"/>
              <a:ext cx="1699670" cy="544638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8" name="Picture 2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857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648" y="457526"/>
            <a:ext cx="10814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(IMPORT) INTO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 SYSTEM (WINCAP)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pull out for Data Warehouse  ** Marti update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3396" y="1785666"/>
            <a:ext cx="1155940" cy="2648309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7439" y="2950081"/>
            <a:ext cx="101417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required to report student scores, teacher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evaluations,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scores and transition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evaluations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tenure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data elements out of 22 columns.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student performance – REQSP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observation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Composite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of 3 rows, maximum of 5 rows for Required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minimum of 3 rows, maximum of 5 rows for Transitional scores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Check / Verification is the Teacher – Principal, HR and ASI all check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809"/>
            <a:ext cx="12192000" cy="14356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7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62494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looks like in Level 0 – no optional scores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7" y="2842954"/>
            <a:ext cx="11090098" cy="2311868"/>
          </a:xfrm>
        </p:spPr>
      </p:pic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93779" y="1124826"/>
            <a:ext cx="871451" cy="904289"/>
            <a:chOff x="10522795" y="1379513"/>
            <a:chExt cx="871451" cy="904289"/>
          </a:xfrm>
        </p:grpSpPr>
        <p:pic>
          <p:nvPicPr>
            <p:cNvPr id="8" name="Picture 1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77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4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193779" y="1124826"/>
            <a:ext cx="871451" cy="904289"/>
            <a:chOff x="10522795" y="1379513"/>
            <a:chExt cx="871451" cy="904289"/>
          </a:xfrm>
        </p:grpSpPr>
        <p:pic>
          <p:nvPicPr>
            <p:cNvPr id="8" name="Picture 1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0 Validation Errors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42778" y="2644112"/>
            <a:ext cx="8831506" cy="3983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542777" y="1534680"/>
            <a:ext cx="8831507" cy="17239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www.p12.nysed.gov/irs/vendors/home.html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Level 0 Data Validation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46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DDC’s role in Staff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3" y="1825625"/>
            <a:ext cx="5261955" cy="4566862"/>
          </a:xfrm>
        </p:spPr>
        <p:txBody>
          <a:bodyPr>
            <a:normAutofit/>
          </a:bodyPr>
          <a:lstStyle/>
          <a:p>
            <a:r>
              <a:rPr lang="en-US" dirty="0"/>
              <a:t>DDC’s need to get L2 </a:t>
            </a:r>
            <a:r>
              <a:rPr lang="en-US" dirty="0" smtClean="0"/>
              <a:t>report </a:t>
            </a:r>
            <a:r>
              <a:rPr lang="en-US" dirty="0"/>
              <a:t>for </a:t>
            </a:r>
            <a:r>
              <a:rPr lang="en-US" dirty="0" smtClean="0"/>
              <a:t>HR to verify</a:t>
            </a:r>
          </a:p>
          <a:p>
            <a:pPr lvl="1"/>
            <a:r>
              <a:rPr lang="en-US" dirty="0" smtClean="0"/>
              <a:t>SIRS-326 Staff Evaluation</a:t>
            </a:r>
          </a:p>
          <a:p>
            <a:r>
              <a:rPr lang="en-US" dirty="0" smtClean="0"/>
              <a:t>Oh no! This teacher should not have transition scores!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points accidentally </a:t>
            </a:r>
            <a:r>
              <a:rPr lang="en-US" dirty="0" smtClean="0"/>
              <a:t>reported -  </a:t>
            </a:r>
            <a:r>
              <a:rPr lang="en-US" dirty="0"/>
              <a:t>need to request a purge for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Contact your RIC</a:t>
            </a:r>
            <a:endParaRPr lang="en-US" dirty="0"/>
          </a:p>
          <a:p>
            <a:r>
              <a:rPr lang="en-US" dirty="0" smtClean="0"/>
              <a:t>Scrutinize the zeroes!</a:t>
            </a:r>
          </a:p>
          <a:p>
            <a:pPr lvl="1"/>
            <a:r>
              <a:rPr lang="en-US" dirty="0" smtClean="0"/>
              <a:t>Do not report </a:t>
            </a:r>
            <a:r>
              <a:rPr lang="en-US" dirty="0"/>
              <a:t>zeroes unless person earned a zero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918074" y="365125"/>
            <a:ext cx="871451" cy="904289"/>
            <a:chOff x="10522795" y="1379513"/>
            <a:chExt cx="871451" cy="904289"/>
          </a:xfrm>
        </p:grpSpPr>
        <p:pic>
          <p:nvPicPr>
            <p:cNvPr id="5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51" y="2225645"/>
            <a:ext cx="5975065" cy="36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71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Evaluation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NY website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www.engageny.org/resource/appr-3012-d</a:t>
            </a:r>
            <a:endParaRPr lang="en-US" dirty="0" smtClean="0"/>
          </a:p>
          <a:p>
            <a:pPr lvl="1"/>
            <a:r>
              <a:rPr lang="en-US" dirty="0" smtClean="0"/>
              <a:t>Resources for Closeout of 2017-18 APPR</a:t>
            </a:r>
          </a:p>
          <a:p>
            <a:pPr lvl="1"/>
            <a:r>
              <a:rPr lang="en-US" dirty="0" smtClean="0"/>
              <a:t>Downloadable Resources</a:t>
            </a:r>
            <a:endParaRPr lang="en-US" dirty="0"/>
          </a:p>
          <a:p>
            <a:r>
              <a:rPr lang="en-US" dirty="0" smtClean="0"/>
              <a:t>Growth Score Data File Layouts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www.p12.nysed.gov/irs/beds/PMF/home.html</a:t>
            </a:r>
            <a:endParaRPr lang="en-US" dirty="0" smtClean="0"/>
          </a:p>
          <a:p>
            <a:r>
              <a:rPr lang="en-US" dirty="0" smtClean="0"/>
              <a:t>Contact NYSED with your questions</a:t>
            </a:r>
          </a:p>
          <a:p>
            <a:pPr lvl="1"/>
            <a:r>
              <a:rPr lang="en-US" dirty="0" smtClean="0">
                <a:hlinkClick r:id="rId4"/>
              </a:rPr>
              <a:t>educatoreval@nysed.gov</a:t>
            </a:r>
            <a:endParaRPr lang="en-US" dirty="0" smtClean="0"/>
          </a:p>
          <a:p>
            <a:r>
              <a:rPr lang="en-US" dirty="0" smtClean="0"/>
              <a:t>Contact your RIC for help with reporting your data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70053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BEDs </a:t>
            </a:r>
            <a:r>
              <a:rPr lang="en-US" dirty="0" err="1" smtClean="0"/>
              <a:t>ePMF</a:t>
            </a:r>
            <a:r>
              <a:rPr lang="en-US" dirty="0"/>
              <a:t> </a:t>
            </a:r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 </a:t>
            </a:r>
            <a:r>
              <a:rPr lang="en-US" dirty="0" smtClean="0">
                <a:solidFill>
                  <a:srgbClr val="C00000"/>
                </a:solidFill>
              </a:rPr>
              <a:t>Districts, BOCES, and charter schools</a:t>
            </a:r>
          </a:p>
          <a:p>
            <a:r>
              <a:rPr lang="en-US" dirty="0" smtClean="0"/>
              <a:t>What? </a:t>
            </a:r>
            <a:r>
              <a:rPr lang="en-US" dirty="0" smtClean="0">
                <a:solidFill>
                  <a:srgbClr val="C00000"/>
                </a:solidFill>
              </a:rPr>
              <a:t>Personnel </a:t>
            </a:r>
            <a:r>
              <a:rPr lang="en-US" dirty="0" smtClean="0">
                <a:solidFill>
                  <a:srgbClr val="C00000"/>
                </a:solidFill>
              </a:rPr>
              <a:t>Master File data for all teachers and non-teaching professionals for federal BEDs reporting</a:t>
            </a:r>
          </a:p>
          <a:p>
            <a:r>
              <a:rPr lang="en-US" dirty="0" smtClean="0"/>
              <a:t>Where? </a:t>
            </a:r>
            <a:r>
              <a:rPr lang="en-US" dirty="0" smtClean="0">
                <a:solidFill>
                  <a:srgbClr val="C00000"/>
                </a:solidFill>
              </a:rPr>
              <a:t>HR data system, TAA system, &amp; SMS </a:t>
            </a:r>
          </a:p>
          <a:p>
            <a:r>
              <a:rPr lang="en-US" dirty="0" smtClean="0"/>
              <a:t>When?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Collection </a:t>
            </a:r>
            <a:r>
              <a:rPr lang="en-US" dirty="0" smtClean="0">
                <a:solidFill>
                  <a:srgbClr val="C00000"/>
                </a:solidFill>
              </a:rPr>
              <a:t>opened </a:t>
            </a:r>
            <a:r>
              <a:rPr lang="en-US" b="1" dirty="0" smtClean="0">
                <a:solidFill>
                  <a:srgbClr val="C00000"/>
                </a:solidFill>
              </a:rPr>
              <a:t>October 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Deadline for teachers to complete </a:t>
            </a:r>
            <a:r>
              <a:rPr lang="en-US" dirty="0" err="1" smtClean="0">
                <a:solidFill>
                  <a:srgbClr val="C00000"/>
                </a:solidFill>
              </a:rPr>
              <a:t>ePMF</a:t>
            </a:r>
            <a:r>
              <a:rPr lang="en-US" dirty="0" smtClean="0">
                <a:solidFill>
                  <a:srgbClr val="C00000"/>
                </a:solidFill>
              </a:rPr>
              <a:t> form in TAA </a:t>
            </a:r>
            <a:r>
              <a:rPr lang="en-US" b="1" dirty="0" smtClean="0">
                <a:solidFill>
                  <a:srgbClr val="C00000"/>
                </a:solidFill>
              </a:rPr>
              <a:t>December 14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Certification due </a:t>
            </a:r>
            <a:r>
              <a:rPr lang="en-US" b="1" dirty="0" smtClean="0">
                <a:solidFill>
                  <a:srgbClr val="C00000"/>
                </a:solidFill>
              </a:rPr>
              <a:t>February 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Course Instructor Assignment &amp; Student Class Entry/Exit data due </a:t>
            </a:r>
            <a:r>
              <a:rPr lang="en-US" b="1" dirty="0" smtClean="0">
                <a:solidFill>
                  <a:srgbClr val="C00000"/>
                </a:solidFill>
              </a:rPr>
              <a:t>February 1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075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1208" y="207818"/>
            <a:ext cx="8619385" cy="6525491"/>
          </a:xfrm>
          <a:prstGeom prst="rect">
            <a:avLst/>
          </a:prstGeom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36" y="2851265"/>
            <a:ext cx="846344" cy="7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7492" y="347056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DDC</a:t>
            </a:r>
            <a:endParaRPr lang="en-US" b="1" dirty="0"/>
          </a:p>
        </p:txBody>
      </p:sp>
      <p:sp>
        <p:nvSpPr>
          <p:cNvPr id="6" name="AutoShape 1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950018" cy="9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33304" y="931025"/>
            <a:ext cx="850508" cy="926286"/>
            <a:chOff x="4318162" y="889461"/>
            <a:chExt cx="850508" cy="926286"/>
          </a:xfrm>
        </p:grpSpPr>
        <p:pic>
          <p:nvPicPr>
            <p:cNvPr id="4116" name="Picture 2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996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ePMF</a:t>
            </a:r>
            <a:r>
              <a:rPr lang="en-US" dirty="0" smtClean="0"/>
              <a:t>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Staff Snapshot must be loaded before first!</a:t>
            </a:r>
          </a:p>
          <a:p>
            <a:pPr lvl="1"/>
            <a:r>
              <a:rPr lang="en-US" dirty="0" smtClean="0"/>
              <a:t>TEACH ID is a key field</a:t>
            </a:r>
          </a:p>
          <a:p>
            <a:pPr lvl="1"/>
            <a:r>
              <a:rPr lang="en-US" dirty="0" smtClean="0"/>
              <a:t>Remember: Use district email</a:t>
            </a:r>
          </a:p>
          <a:p>
            <a:pPr lvl="1"/>
            <a:r>
              <a:rPr lang="en-US" dirty="0" smtClean="0"/>
              <a:t>Make sure Teachers have TEACHER in Teacher Title field (8)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Staff Assignment </a:t>
            </a:r>
          </a:p>
          <a:p>
            <a:pPr lvl="1"/>
            <a:r>
              <a:rPr lang="en-US" dirty="0" smtClean="0"/>
              <a:t>Principals and non-teaching professionals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Staff Snapshot is pushed to Level 2, staff will be able to access their </a:t>
            </a:r>
            <a:r>
              <a:rPr lang="en-US" dirty="0" err="1" smtClean="0"/>
              <a:t>ePMF</a:t>
            </a:r>
            <a:r>
              <a:rPr lang="en-US" dirty="0" smtClean="0"/>
              <a:t> forms in </a:t>
            </a:r>
            <a:r>
              <a:rPr lang="en-US" dirty="0" smtClean="0"/>
              <a:t>TAA (Teacher Access and Authorization)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teachers will be sent an email token in order to create new accounts in TAA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Teachers add teaching assignment to </a:t>
            </a:r>
            <a:r>
              <a:rPr lang="en-US" dirty="0" err="1" smtClean="0"/>
              <a:t>ePMF</a:t>
            </a:r>
            <a:r>
              <a:rPr lang="en-US" dirty="0" smtClean="0"/>
              <a:t> form in TAA and submit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Non-teaching professionals can review their forms in TAA but cannot edit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Admins review forms and certify </a:t>
            </a:r>
            <a:r>
              <a:rPr lang="en-US" dirty="0" err="1" smtClean="0"/>
              <a:t>ePMF</a:t>
            </a:r>
            <a:r>
              <a:rPr lang="en-US" dirty="0" smtClean="0"/>
              <a:t> data in TAA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854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4393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Staff Snapshot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Snafus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123" y="1308462"/>
            <a:ext cx="110710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2. Current Year Staff Snapshot: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Years for teaching in / out of district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Professional Development indicator 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Any position changes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Continue to update throughout the year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New people - work email address</a:t>
            </a:r>
          </a:p>
          <a:p>
            <a:pPr marL="457200" indent="-457200">
              <a:buFont typeface="Symbol" panose="05050102010706020507" pitchFamily="18" charset="2"/>
              <a:buChar char="¨"/>
            </a:pPr>
            <a:r>
              <a:rPr lang="en-US" sz="2800" dirty="0" smtClean="0"/>
              <a:t>Itinerant Staff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75" y="4647161"/>
            <a:ext cx="11315700" cy="2019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0734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TAA?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Teacher Access and Authorization system</a:t>
            </a:r>
          </a:p>
          <a:p>
            <a:pPr lvl="1"/>
            <a:r>
              <a:rPr lang="en-US" dirty="0" err="1" smtClean="0"/>
              <a:t>ePMF</a:t>
            </a:r>
            <a:endParaRPr lang="en-US" dirty="0" smtClean="0"/>
          </a:p>
          <a:p>
            <a:pPr lvl="1"/>
            <a:r>
              <a:rPr lang="en-US" dirty="0" smtClean="0"/>
              <a:t>Teacher Student Roster Verification</a:t>
            </a:r>
          </a:p>
          <a:p>
            <a:r>
              <a:rPr lang="en-US" dirty="0" smtClean="0"/>
              <a:t>Types of Accounts</a:t>
            </a:r>
          </a:p>
          <a:p>
            <a:pPr lvl="1"/>
            <a:r>
              <a:rPr lang="en-US" dirty="0" smtClean="0"/>
              <a:t>TAA Administration</a:t>
            </a:r>
          </a:p>
          <a:p>
            <a:pPr lvl="2"/>
            <a:r>
              <a:rPr lang="en-US" dirty="0" smtClean="0"/>
              <a:t>Administrator View</a:t>
            </a:r>
          </a:p>
          <a:p>
            <a:pPr lvl="2"/>
            <a:r>
              <a:rPr lang="en-US" dirty="0" smtClean="0"/>
              <a:t>Review and manage data</a:t>
            </a:r>
          </a:p>
          <a:p>
            <a:pPr lvl="2"/>
            <a:r>
              <a:rPr lang="en-US" dirty="0" smtClean="0"/>
              <a:t>Certify data</a:t>
            </a:r>
          </a:p>
          <a:p>
            <a:pPr lvl="2"/>
            <a:r>
              <a:rPr lang="en-US" dirty="0" smtClean="0"/>
              <a:t>Username: SEDDAS account</a:t>
            </a:r>
          </a:p>
          <a:p>
            <a:pPr lvl="1"/>
            <a:r>
              <a:rPr lang="en-US" dirty="0" smtClean="0"/>
              <a:t>TAA Users</a:t>
            </a:r>
          </a:p>
          <a:p>
            <a:pPr lvl="2"/>
            <a:r>
              <a:rPr lang="en-US" dirty="0" smtClean="0"/>
              <a:t>Teachers and non-teaching professionals</a:t>
            </a:r>
          </a:p>
          <a:p>
            <a:pPr lvl="2"/>
            <a:r>
              <a:rPr lang="en-US" dirty="0" smtClean="0"/>
              <a:t>Teachers add teaching assignments</a:t>
            </a:r>
          </a:p>
          <a:p>
            <a:pPr lvl="2"/>
            <a:r>
              <a:rPr lang="en-US" dirty="0" smtClean="0"/>
              <a:t>Username: work email</a:t>
            </a:r>
          </a:p>
          <a:p>
            <a:r>
              <a:rPr lang="en-US" dirty="0" smtClean="0"/>
              <a:t>TAA </a:t>
            </a:r>
            <a:r>
              <a:rPr lang="en-US" dirty="0"/>
              <a:t>User Guide: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www.p12.nysed.gov/irs/beds/PMF/documents/TAAAdministrationApplicationUserGuide.pdf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 smtClean="0"/>
              <a:t>snapshot of how to enter assignments</a:t>
            </a:r>
          </a:p>
          <a:p>
            <a:r>
              <a:rPr lang="en-US" dirty="0" smtClean="0"/>
              <a:t>Refer to assignment codes on NYSED 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32" y="1825625"/>
            <a:ext cx="5709458" cy="36392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7" name="Picture 2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811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TAA Users – teachers and non-teaching professionals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2277687"/>
            <a:ext cx="4681451" cy="3899276"/>
          </a:xfrm>
        </p:spPr>
        <p:txBody>
          <a:bodyPr>
            <a:normAutofit/>
          </a:bodyPr>
          <a:lstStyle/>
          <a:p>
            <a:r>
              <a:rPr lang="en-US" dirty="0" smtClean="0"/>
              <a:t>If Staff Snapshot is loaded, users will see data prepopulated in their </a:t>
            </a:r>
            <a:r>
              <a:rPr lang="en-US" dirty="0" err="1" smtClean="0"/>
              <a:t>ePMF</a:t>
            </a:r>
            <a:r>
              <a:rPr lang="en-US" dirty="0" smtClean="0"/>
              <a:t> file. </a:t>
            </a:r>
          </a:p>
          <a:p>
            <a:r>
              <a:rPr lang="en-US" dirty="0" smtClean="0"/>
              <a:t>Teachers need to </a:t>
            </a:r>
            <a:r>
              <a:rPr lang="en-US" dirty="0" smtClean="0">
                <a:solidFill>
                  <a:srgbClr val="C00000"/>
                </a:solidFill>
              </a:rPr>
              <a:t>add </a:t>
            </a:r>
            <a:r>
              <a:rPr lang="en-US" dirty="0" smtClean="0"/>
              <a:t>Location and Assignments</a:t>
            </a:r>
          </a:p>
          <a:p>
            <a:r>
              <a:rPr lang="en-US" dirty="0" smtClean="0"/>
              <a:t>Non-teaching professionals can </a:t>
            </a:r>
            <a:r>
              <a:rPr lang="en-US" dirty="0" smtClean="0">
                <a:solidFill>
                  <a:srgbClr val="C00000"/>
                </a:solidFill>
              </a:rPr>
              <a:t>review</a:t>
            </a:r>
            <a:r>
              <a:rPr lang="en-US" dirty="0" smtClean="0"/>
              <a:t> their assignments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2036" y="1147156"/>
            <a:ext cx="5872635" cy="55654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12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946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add teaching assignments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2255" y="1296785"/>
            <a:ext cx="6833706" cy="53923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8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06694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Documents for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0208"/>
          </a:xfrm>
        </p:spPr>
        <p:txBody>
          <a:bodyPr/>
          <a:lstStyle/>
          <a:p>
            <a:r>
              <a:rPr lang="en-US" dirty="0" smtClean="0"/>
              <a:t>Teacher/Staff Data Landing Page: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www.p12.nysed.gov/irs/beds/PMF/home.html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558" y="3815541"/>
            <a:ext cx="8557721" cy="14434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96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TAA for Administrators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667678"/>
            <a:ext cx="4565073" cy="177378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TAA/TSRV role </a:t>
            </a:r>
          </a:p>
          <a:p>
            <a:pPr lvl="1"/>
            <a:r>
              <a:rPr lang="en-US" dirty="0" smtClean="0"/>
              <a:t>View account creation</a:t>
            </a:r>
          </a:p>
          <a:p>
            <a:pPr lvl="1"/>
            <a:r>
              <a:rPr lang="en-US" dirty="0" smtClean="0"/>
              <a:t>Reset TAA accounts</a:t>
            </a:r>
          </a:p>
          <a:p>
            <a:pPr lvl="1"/>
            <a:r>
              <a:rPr lang="en-US" dirty="0" smtClean="0"/>
              <a:t>View submission status of </a:t>
            </a:r>
            <a:r>
              <a:rPr lang="en-US" dirty="0" err="1" smtClean="0"/>
              <a:t>ePMF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1807" y="3966388"/>
            <a:ext cx="9214657" cy="2252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403273" y="1667678"/>
            <a:ext cx="5827222" cy="17737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TAA/TSRV/</a:t>
            </a:r>
            <a:r>
              <a:rPr lang="en-US" u="sng" dirty="0" err="1" smtClean="0"/>
              <a:t>ePMF</a:t>
            </a:r>
            <a:r>
              <a:rPr lang="en-US" u="sng" dirty="0" smtClean="0"/>
              <a:t> role </a:t>
            </a:r>
          </a:p>
          <a:p>
            <a:pPr lvl="1"/>
            <a:r>
              <a:rPr lang="en-US" dirty="0" smtClean="0"/>
              <a:t>View account creation</a:t>
            </a:r>
          </a:p>
          <a:p>
            <a:pPr lvl="1"/>
            <a:r>
              <a:rPr lang="en-US" dirty="0" smtClean="0"/>
              <a:t>Reset TAA accounts</a:t>
            </a:r>
          </a:p>
          <a:p>
            <a:pPr lvl="1"/>
            <a:r>
              <a:rPr lang="en-US" dirty="0" smtClean="0"/>
              <a:t>View submission status of </a:t>
            </a:r>
            <a:r>
              <a:rPr lang="en-US" dirty="0" err="1" smtClean="0"/>
              <a:t>ePMF</a:t>
            </a:r>
            <a:endParaRPr lang="en-US" dirty="0" smtClean="0"/>
          </a:p>
          <a:p>
            <a:pPr lvl="1"/>
            <a:r>
              <a:rPr lang="en-US" dirty="0" smtClean="0"/>
              <a:t>Edit </a:t>
            </a:r>
            <a:r>
              <a:rPr lang="en-US" dirty="0" err="1" smtClean="0"/>
              <a:t>ePMF</a:t>
            </a:r>
            <a:r>
              <a:rPr lang="en-US" dirty="0" smtClean="0"/>
              <a:t> data for staff they oversee</a:t>
            </a:r>
          </a:p>
          <a:p>
            <a:pPr lvl="1"/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11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941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3589" cy="1325563"/>
          </a:xfrm>
        </p:spPr>
        <p:txBody>
          <a:bodyPr/>
          <a:lstStyle/>
          <a:p>
            <a:r>
              <a:rPr lang="en-US" dirty="0" smtClean="0"/>
              <a:t>Submitted </a:t>
            </a:r>
            <a:r>
              <a:rPr lang="en-US" dirty="0" err="1" smtClean="0"/>
              <a:t>ePMF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540" y="1498090"/>
            <a:ext cx="4869873" cy="506065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8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446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Assignment for BEDS PMF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data for Non-Teaching Professionals for </a:t>
            </a:r>
            <a:r>
              <a:rPr lang="en-US" dirty="0" err="1" smtClean="0"/>
              <a:t>ePMF</a:t>
            </a:r>
            <a:r>
              <a:rPr lang="en-US" dirty="0" smtClean="0"/>
              <a:t> BEDs purposes</a:t>
            </a:r>
          </a:p>
          <a:p>
            <a:r>
              <a:rPr lang="en-US" dirty="0" smtClean="0"/>
              <a:t>Assignment data for Principals to calculate State-provided growth scores</a:t>
            </a:r>
          </a:p>
          <a:p>
            <a:r>
              <a:rPr lang="en-US" dirty="0" smtClean="0"/>
              <a:t>Staff ID = TEACH ID</a:t>
            </a:r>
          </a:p>
          <a:p>
            <a:r>
              <a:rPr lang="en-US" dirty="0" smtClean="0"/>
              <a:t>Assignment Grade Level – use ALL or individual records for each grade (do not use 13 or 14)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76282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475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Documents for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47537"/>
            <a:ext cx="10766367" cy="1660927"/>
          </a:xfrm>
        </p:spPr>
        <p:txBody>
          <a:bodyPr>
            <a:noAutofit/>
          </a:bodyPr>
          <a:lstStyle/>
          <a:p>
            <a:r>
              <a:rPr lang="en-US" sz="2000" dirty="0" smtClean="0"/>
              <a:t>Chapter in 18-19 SIRS Manual: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http://www.p12.nysed.gov/irs/sirs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Teacher/Staff Data Landing Page: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www.p12.nysed.gov/irs/beds/PMF/home.html</a:t>
            </a:r>
            <a:endParaRPr lang="en-US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6" name="Picture 2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557" y="3686261"/>
            <a:ext cx="7065817" cy="2760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717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5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50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DDC’s role in </a:t>
            </a:r>
            <a:r>
              <a:rPr lang="en-US" dirty="0" smtClean="0"/>
              <a:t>BEDS </a:t>
            </a:r>
            <a:r>
              <a:rPr lang="en-US" dirty="0" err="1" smtClean="0"/>
              <a:t>ePMF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3" y="1825625"/>
            <a:ext cx="5261955" cy="4566862"/>
          </a:xfrm>
        </p:spPr>
        <p:txBody>
          <a:bodyPr>
            <a:normAutofit/>
          </a:bodyPr>
          <a:lstStyle/>
          <a:p>
            <a:r>
              <a:rPr lang="en-US" dirty="0"/>
              <a:t>DDC’s need to get L2 </a:t>
            </a:r>
            <a:r>
              <a:rPr lang="en-US" dirty="0" smtClean="0"/>
              <a:t>report </a:t>
            </a:r>
            <a:r>
              <a:rPr lang="en-US" dirty="0"/>
              <a:t>for </a:t>
            </a:r>
            <a:r>
              <a:rPr lang="en-US" dirty="0" smtClean="0"/>
              <a:t>HR to verify</a:t>
            </a:r>
          </a:p>
          <a:p>
            <a:pPr lvl="1"/>
            <a:r>
              <a:rPr lang="en-US" dirty="0" smtClean="0"/>
              <a:t>SIRS-320 </a:t>
            </a:r>
            <a:r>
              <a:rPr lang="en-US" dirty="0" smtClean="0"/>
              <a:t>Staff </a:t>
            </a:r>
            <a:r>
              <a:rPr lang="en-US" dirty="0" smtClean="0"/>
              <a:t>Snapshot</a:t>
            </a:r>
          </a:p>
          <a:p>
            <a:pPr lvl="1"/>
            <a:r>
              <a:rPr lang="en-US" dirty="0" smtClean="0"/>
              <a:t>SIRS-318 Staff Assignment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918074" y="365125"/>
            <a:ext cx="871451" cy="904289"/>
            <a:chOff x="10522795" y="1379513"/>
            <a:chExt cx="871451" cy="904289"/>
          </a:xfrm>
        </p:grpSpPr>
        <p:pic>
          <p:nvPicPr>
            <p:cNvPr id="5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49" y="2150831"/>
            <a:ext cx="5339776" cy="22677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017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Instructor Assignment &amp; </a:t>
            </a:r>
            <a:br>
              <a:rPr lang="en-US" dirty="0" smtClean="0"/>
            </a:br>
            <a:r>
              <a:rPr lang="en-US" dirty="0" smtClean="0"/>
              <a:t>Student Class Entry Exit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0999124" cy="4807931"/>
          </a:xfrm>
        </p:spPr>
        <p:txBody>
          <a:bodyPr>
            <a:normAutofit/>
          </a:bodyPr>
          <a:lstStyle/>
          <a:p>
            <a:r>
              <a:rPr lang="en-US" dirty="0" smtClean="0"/>
              <a:t>Will replace </a:t>
            </a:r>
            <a:r>
              <a:rPr lang="en-US" dirty="0" err="1" smtClean="0"/>
              <a:t>ePMF</a:t>
            </a:r>
            <a:r>
              <a:rPr lang="en-US" dirty="0" smtClean="0"/>
              <a:t> collection in TAA for teacher assignment data in near future</a:t>
            </a:r>
          </a:p>
          <a:p>
            <a:r>
              <a:rPr lang="en-US" dirty="0" smtClean="0"/>
              <a:t>Data comes from </a:t>
            </a:r>
            <a:r>
              <a:rPr lang="en-US" dirty="0" smtClean="0"/>
              <a:t>SMS</a:t>
            </a:r>
          </a:p>
          <a:p>
            <a:r>
              <a:rPr lang="en-US" dirty="0" smtClean="0"/>
              <a:t>Course Instructor Assignment</a:t>
            </a:r>
            <a:endParaRPr lang="en-US" dirty="0" smtClean="0"/>
          </a:p>
          <a:p>
            <a:pPr lvl="1"/>
            <a:r>
              <a:rPr lang="en-US" i="1" dirty="0" smtClean="0"/>
              <a:t>What</a:t>
            </a:r>
            <a:r>
              <a:rPr lang="en-US" dirty="0" smtClean="0"/>
              <a:t> the teacher is teaching</a:t>
            </a:r>
            <a:endParaRPr lang="en-US" dirty="0" smtClean="0"/>
          </a:p>
          <a:p>
            <a:r>
              <a:rPr lang="en-US" dirty="0" smtClean="0"/>
              <a:t>Student Class Entry/Exit</a:t>
            </a:r>
          </a:p>
          <a:p>
            <a:pPr lvl="1"/>
            <a:r>
              <a:rPr lang="en-US" i="1" dirty="0" smtClean="0"/>
              <a:t>Who</a:t>
            </a:r>
            <a:r>
              <a:rPr lang="en-US" dirty="0" smtClean="0"/>
              <a:t> the teacher is teaching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 smtClean="0"/>
              <a:t>in </a:t>
            </a:r>
            <a:r>
              <a:rPr lang="en-US" dirty="0" smtClean="0"/>
              <a:t>February 1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12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5024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Instructor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at least one Course Instructor Assignment record attached to each course</a:t>
            </a:r>
          </a:p>
          <a:p>
            <a:r>
              <a:rPr lang="en-US" dirty="0" smtClean="0"/>
              <a:t>Each course must have a Primary Teacher (Teacher of Record)</a:t>
            </a:r>
          </a:p>
          <a:p>
            <a:r>
              <a:rPr lang="en-US" dirty="0" smtClean="0"/>
              <a:t>Each teacher for a course, will have a Course Instructor Assignment record for that course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12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8051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Class Entry/Exit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have a Student Class Entry/Exit for each course they have been enrolled in during the course of the year</a:t>
            </a:r>
          </a:p>
          <a:p>
            <a:r>
              <a:rPr lang="en-US" dirty="0" smtClean="0"/>
              <a:t>Identifies the dates the student started and ended in the course</a:t>
            </a:r>
          </a:p>
          <a:p>
            <a:r>
              <a:rPr lang="en-US" dirty="0" smtClean="0"/>
              <a:t>Contains the Dual/Concurrent Credit Indicator show whether the student is enrolled in a course in an attempt to earn both high school and post-secondary credit</a:t>
            </a:r>
          </a:p>
          <a:p>
            <a:r>
              <a:rPr lang="en-US" dirty="0" smtClean="0"/>
              <a:t>Must have Course Instructor Assignment records in L0 before you import Student Class Entry/Exit records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5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031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 Instructor </a:t>
            </a:r>
            <a:r>
              <a:rPr lang="en-US" dirty="0" smtClean="0"/>
              <a:t>Assignment: What can go wrong?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11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6900"/>
          <a:stretch/>
        </p:blipFill>
        <p:spPr>
          <a:xfrm>
            <a:off x="514350" y="2557462"/>
            <a:ext cx="11163300" cy="9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9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/>
          <a:lstStyle/>
          <a:p>
            <a:r>
              <a:rPr lang="en-US" dirty="0" smtClean="0"/>
              <a:t>Course Instructor Assignment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760" y="3786187"/>
            <a:ext cx="7343775" cy="29432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13" name="Picture 1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65" y="1047443"/>
            <a:ext cx="8267700" cy="2667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42038" y="1040596"/>
            <a:ext cx="1391027" cy="233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08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/>
          <a:lstStyle/>
          <a:p>
            <a:r>
              <a:rPr lang="en-US" dirty="0" smtClean="0"/>
              <a:t>Student Class Entry/Exit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5871"/>
            <a:ext cx="11277600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9272"/>
            <a:ext cx="11325225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27393"/>
            <a:ext cx="11601450" cy="20764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8" name="Picture 10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42593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/>
          <a:lstStyle/>
          <a:p>
            <a:r>
              <a:rPr lang="en-US" dirty="0" smtClean="0"/>
              <a:t>Class Entry Exit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2053" y="2382251"/>
            <a:ext cx="372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the Staff Snapshot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6" y="1120829"/>
            <a:ext cx="10239375" cy="1123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12" y="4980363"/>
            <a:ext cx="6905625" cy="148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53" y="2844620"/>
            <a:ext cx="9801225" cy="19716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12" name="Picture 10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123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with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ID – both systems link with this data element</a:t>
            </a:r>
          </a:p>
          <a:p>
            <a:r>
              <a:rPr lang="en-US" dirty="0" smtClean="0"/>
              <a:t>Course </a:t>
            </a:r>
            <a:r>
              <a:rPr lang="en-US" dirty="0" smtClean="0"/>
              <a:t>Instructor </a:t>
            </a:r>
            <a:r>
              <a:rPr lang="en-US" dirty="0"/>
              <a:t>A</a:t>
            </a:r>
            <a:r>
              <a:rPr lang="en-US" dirty="0" smtClean="0"/>
              <a:t>ssignment </a:t>
            </a:r>
            <a:endParaRPr lang="en-US" dirty="0" smtClean="0"/>
          </a:p>
          <a:p>
            <a:r>
              <a:rPr lang="en-US" dirty="0" smtClean="0"/>
              <a:t>Student </a:t>
            </a:r>
            <a:r>
              <a:rPr lang="en-US" dirty="0" smtClean="0"/>
              <a:t>Class </a:t>
            </a:r>
            <a:r>
              <a:rPr lang="en-US" dirty="0" smtClean="0"/>
              <a:t>entry/exit</a:t>
            </a:r>
          </a:p>
          <a:p>
            <a:r>
              <a:rPr lang="en-US" dirty="0" smtClean="0"/>
              <a:t>Staff-student-course</a:t>
            </a:r>
          </a:p>
          <a:p>
            <a:r>
              <a:rPr lang="en-US" dirty="0" smtClean="0"/>
              <a:t>Creating a ongoing schedule for upload staff snapshot – at least once a month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35590" y="365125"/>
            <a:ext cx="871451" cy="904289"/>
            <a:chOff x="10522795" y="1379513"/>
            <a:chExt cx="871451" cy="904289"/>
          </a:xfrm>
        </p:grpSpPr>
        <p:pic>
          <p:nvPicPr>
            <p:cNvPr id="5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02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 throughout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Algerian" panose="04020705040A02060702" pitchFamily="82" charset="0"/>
              </a:rPr>
              <a:t>Spring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3074" name="Picture 2" descr="Image result for mackinac bridge sp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2" y="2136710"/>
            <a:ext cx="5205898" cy="34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612156" y="158621"/>
            <a:ext cx="3369327" cy="2539993"/>
            <a:chOff x="1841208" y="207818"/>
            <a:chExt cx="8619385" cy="65254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41208" y="207818"/>
              <a:ext cx="8619385" cy="6525491"/>
            </a:xfrm>
            <a:prstGeom prst="rect">
              <a:avLst/>
            </a:prstGeom>
          </p:spPr>
        </p:pic>
        <p:pic>
          <p:nvPicPr>
            <p:cNvPr id="9" name="Picture 1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036" y="2851265"/>
              <a:ext cx="846344" cy="73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67492" y="347056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933304" y="931025"/>
              <a:ext cx="850508" cy="926286"/>
              <a:chOff x="4318162" y="889461"/>
              <a:chExt cx="850508" cy="926286"/>
            </a:xfrm>
          </p:grpSpPr>
          <p:pic>
            <p:nvPicPr>
              <p:cNvPr id="12" name="Picture 20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8162" y="889461"/>
                <a:ext cx="850508" cy="67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465038" y="1446415"/>
                <a:ext cx="567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HRS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60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Staff Data? Why? And When?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42256" y="1459864"/>
          <a:ext cx="10907488" cy="510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470">
                  <a:extLst>
                    <a:ext uri="{9D8B030D-6E8A-4147-A177-3AD203B41FA5}">
                      <a16:colId xmlns:a16="http://schemas.microsoft.com/office/drawing/2014/main" val="2619439350"/>
                    </a:ext>
                  </a:extLst>
                </a:gridCol>
                <a:gridCol w="5562446">
                  <a:extLst>
                    <a:ext uri="{9D8B030D-6E8A-4147-A177-3AD203B41FA5}">
                      <a16:colId xmlns:a16="http://schemas.microsoft.com/office/drawing/2014/main" val="1625035012"/>
                    </a:ext>
                  </a:extLst>
                </a:gridCol>
                <a:gridCol w="2612572">
                  <a:extLst>
                    <a:ext uri="{9D8B030D-6E8A-4147-A177-3AD203B41FA5}">
                      <a16:colId xmlns:a16="http://schemas.microsoft.com/office/drawing/2014/main" val="444937649"/>
                    </a:ext>
                  </a:extLst>
                </a:gridCol>
              </a:tblGrid>
              <a:tr h="4224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staff data does NYSED collect?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73553"/>
                  </a:ext>
                </a:extLst>
              </a:tr>
              <a:tr h="422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Staff Snapshot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BEDs Personal Master File (</a:t>
                      </a:r>
                      <a:r>
                        <a:rPr lang="en-US" dirty="0" err="1" smtClean="0"/>
                        <a:t>ePMF</a:t>
                      </a:r>
                      <a:r>
                        <a:rPr lang="en-US" dirty="0" smtClean="0"/>
                        <a:t>) for federal reporting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Course Instructor</a:t>
                      </a:r>
                      <a:r>
                        <a:rPr lang="en-US" baseline="0" dirty="0" smtClean="0"/>
                        <a:t> Assignment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Staff-Student-Course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Begin early October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Upload at least monthly</a:t>
                      </a:r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158129"/>
                  </a:ext>
                </a:extLst>
              </a:tr>
              <a:tr h="1354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Staff Assignment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BEDs Personal Master File (</a:t>
                      </a:r>
                      <a:r>
                        <a:rPr lang="en-US" dirty="0" err="1" smtClean="0"/>
                        <a:t>ePMF</a:t>
                      </a:r>
                      <a:r>
                        <a:rPr lang="en-US" dirty="0" smtClean="0"/>
                        <a:t>) for federal reporting</a:t>
                      </a:r>
                      <a:r>
                        <a:rPr lang="en-US" baseline="0" dirty="0" smtClean="0"/>
                        <a:t> (Non-Teaching Professionals only)</a:t>
                      </a:r>
                      <a:endParaRPr lang="en-US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Calculate principal State-provided growth scores under Ed Law 3012-d (Principals</a:t>
                      </a:r>
                      <a:r>
                        <a:rPr lang="en-US" baseline="0" dirty="0" smtClean="0"/>
                        <a:t> only)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October-February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May-June (Principals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338926"/>
                  </a:ext>
                </a:extLst>
              </a:tr>
              <a:tr h="729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Staff Evaluation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Staff evaluation ratings for APPR plan under Ed Law 3012-d and eligibility for State Aid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August – Oct/Nov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012134"/>
                  </a:ext>
                </a:extLst>
              </a:tr>
              <a:tr h="422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Staff Tenure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Staff Tenure required under Ed Law 3012-d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June - August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109974"/>
                  </a:ext>
                </a:extLst>
              </a:tr>
              <a:tr h="1041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Staff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Teacher attendance required by Board of Regents since 2015-16 school year in order to have complete data 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June - August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84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Student Data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Principals ONLY</a:t>
            </a:r>
            <a:endParaRPr lang="en-US" dirty="0" smtClean="0"/>
          </a:p>
          <a:p>
            <a:r>
              <a:rPr lang="en-US" dirty="0" smtClean="0"/>
              <a:t>Staff-Student-Course</a:t>
            </a:r>
          </a:p>
          <a:p>
            <a:pPr lvl="1"/>
            <a:r>
              <a:rPr lang="en-US" dirty="0" smtClean="0"/>
              <a:t>Staff Snapshot must be current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019418" y="230188"/>
            <a:ext cx="871451" cy="904289"/>
            <a:chOff x="10522795" y="1379513"/>
            <a:chExt cx="871451" cy="904289"/>
          </a:xfrm>
        </p:grpSpPr>
        <p:pic>
          <p:nvPicPr>
            <p:cNvPr id="6" name="Picture 1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795" y="1379513"/>
              <a:ext cx="831005" cy="60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634610" y="1914470"/>
              <a:ext cx="759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042725" y="1158038"/>
            <a:ext cx="850508" cy="926286"/>
            <a:chOff x="4318162" y="889461"/>
            <a:chExt cx="850508" cy="926286"/>
          </a:xfrm>
        </p:grpSpPr>
        <p:pic>
          <p:nvPicPr>
            <p:cNvPr id="9" name="Picture 2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964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00406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 sure to take a </a:t>
            </a:r>
            <a:r>
              <a:rPr lang="en-US" dirty="0"/>
              <a:t>look at staff attendance before </a:t>
            </a:r>
            <a:r>
              <a:rPr lang="en-US" dirty="0" smtClean="0"/>
              <a:t>everyone leaves for the summer!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35038" y="192032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46739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gap throughout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Algerian" panose="04020705040A02060702" pitchFamily="82" charset="0"/>
              </a:rPr>
              <a:t>Summer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4098" name="Picture 2" descr="Image result for mackinac bridge summ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5" y="2211355"/>
            <a:ext cx="5253311" cy="34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612156" y="158621"/>
            <a:ext cx="3369327" cy="2539993"/>
            <a:chOff x="1841208" y="207818"/>
            <a:chExt cx="8619385" cy="65254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22B14C"/>
                </a:clrFrom>
                <a:clrTo>
                  <a:srgbClr val="22B14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41208" y="207818"/>
              <a:ext cx="8619385" cy="6525491"/>
            </a:xfrm>
            <a:prstGeom prst="rect">
              <a:avLst/>
            </a:prstGeom>
          </p:spPr>
        </p:pic>
        <p:pic>
          <p:nvPicPr>
            <p:cNvPr id="9" name="Picture 10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036" y="2851265"/>
              <a:ext cx="846344" cy="73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167492" y="347056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DDC</a:t>
              </a:r>
              <a:endParaRPr lang="en-US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933304" y="931025"/>
              <a:ext cx="850508" cy="926286"/>
              <a:chOff x="4318162" y="889461"/>
              <a:chExt cx="850508" cy="926286"/>
            </a:xfrm>
          </p:grpSpPr>
          <p:pic>
            <p:nvPicPr>
              <p:cNvPr id="12" name="Picture 20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8162" y="889461"/>
                <a:ext cx="850508" cy="67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465038" y="1446415"/>
                <a:ext cx="567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HRS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642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Tenure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hire date</a:t>
            </a:r>
          </a:p>
          <a:p>
            <a:r>
              <a:rPr lang="en-US" dirty="0" smtClean="0"/>
              <a:t>Start digging in during June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67579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digging in after last teacher day</a:t>
            </a:r>
          </a:p>
          <a:p>
            <a:r>
              <a:rPr lang="en-US" dirty="0" smtClean="0"/>
              <a:t>January and June to verify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75484" y="205250"/>
            <a:ext cx="850508" cy="926286"/>
            <a:chOff x="4318162" y="889461"/>
            <a:chExt cx="850508" cy="926286"/>
          </a:xfrm>
        </p:grpSpPr>
        <p:pic>
          <p:nvPicPr>
            <p:cNvPr id="5" name="Picture 20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62" y="889461"/>
              <a:ext cx="850508" cy="67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5038" y="1446415"/>
              <a:ext cx="567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HRS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8501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381" y="1052423"/>
            <a:ext cx="728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779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Process 41"/>
          <p:cNvSpPr/>
          <p:nvPr/>
        </p:nvSpPr>
        <p:spPr>
          <a:xfrm>
            <a:off x="6996546" y="1080655"/>
            <a:ext cx="5056909" cy="5652654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Process 40"/>
          <p:cNvSpPr/>
          <p:nvPr/>
        </p:nvSpPr>
        <p:spPr>
          <a:xfrm>
            <a:off x="149629" y="1080655"/>
            <a:ext cx="6846917" cy="565265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1354975" y="2460567"/>
            <a:ext cx="1837112" cy="631767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 Evaluation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1354975" y="3591096"/>
            <a:ext cx="1837112" cy="631767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 Assignment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1354975" y="4746566"/>
            <a:ext cx="1837112" cy="631767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 Tenure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1354975" y="5902036"/>
            <a:ext cx="1837112" cy="631767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 Attendance</a:t>
            </a:r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8074430" y="2202878"/>
            <a:ext cx="1837112" cy="631767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 Instructor Assignment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8174182" y="4148053"/>
            <a:ext cx="2299854" cy="631767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Staff-Student-Course</a:t>
            </a:r>
            <a:endParaRPr lang="en-US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9994670" y="3217030"/>
            <a:ext cx="1670858" cy="51539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Class Entry/Exit</a:t>
            </a:r>
            <a:endParaRPr lang="en-US" dirty="0"/>
          </a:p>
        </p:txBody>
      </p:sp>
      <p:cxnSp>
        <p:nvCxnSpPr>
          <p:cNvPr id="21" name="Elbow Connector 20"/>
          <p:cNvCxnSpPr>
            <a:stCxn id="4" idx="2"/>
            <a:endCxn id="9" idx="3"/>
          </p:cNvCxnSpPr>
          <p:nvPr/>
        </p:nvCxnSpPr>
        <p:spPr>
          <a:xfrm rot="5400000">
            <a:off x="4077477" y="942559"/>
            <a:ext cx="948503" cy="2719281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3192088" y="2784762"/>
            <a:ext cx="2701637" cy="1122217"/>
          </a:xfrm>
          <a:prstGeom prst="bentConnector3">
            <a:avLst>
              <a:gd name="adj1" fmla="val -461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192087" y="3915291"/>
            <a:ext cx="2701637" cy="1122217"/>
          </a:xfrm>
          <a:prstGeom prst="bentConnector3">
            <a:avLst>
              <a:gd name="adj1" fmla="val -461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3194858" y="5037509"/>
            <a:ext cx="2701637" cy="1122217"/>
          </a:xfrm>
          <a:prstGeom prst="bentConnector3">
            <a:avLst>
              <a:gd name="adj1" fmla="val -461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5902037" y="1930343"/>
            <a:ext cx="2165464" cy="621664"/>
          </a:xfrm>
          <a:prstGeom prst="bentConnector3">
            <a:avLst>
              <a:gd name="adj1" fmla="val 48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5893724" y="4461956"/>
            <a:ext cx="2280458" cy="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Image result for ke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01" y="813919"/>
            <a:ext cx="3381303" cy="16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Elbow Connector 35"/>
          <p:cNvCxnSpPr>
            <a:stCxn id="13" idx="2"/>
            <a:endCxn id="19" idx="1"/>
          </p:cNvCxnSpPr>
          <p:nvPr/>
        </p:nvCxnSpPr>
        <p:spPr>
          <a:xfrm rot="16200000" flipH="1">
            <a:off x="9173788" y="2653843"/>
            <a:ext cx="640081" cy="1001684"/>
          </a:xfrm>
          <a:prstGeom prst="bentConnector2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77389" y="1386439"/>
            <a:ext cx="355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HR System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61317" y="1386439"/>
            <a:ext cx="394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Student Management System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37607" y="290945"/>
            <a:ext cx="963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do I need to update the Staff Snapshot so often?</a:t>
            </a:r>
            <a:endParaRPr lang="en-US" sz="2800" dirty="0"/>
          </a:p>
        </p:txBody>
      </p:sp>
      <p:sp>
        <p:nvSpPr>
          <p:cNvPr id="4" name="Flowchart: Process 3"/>
          <p:cNvSpPr/>
          <p:nvPr/>
        </p:nvSpPr>
        <p:spPr>
          <a:xfrm>
            <a:off x="4930466" y="1146304"/>
            <a:ext cx="1961803" cy="681644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Staff Snapshot</a:t>
            </a:r>
            <a:endParaRPr lang="en-US" sz="2200" b="1" dirty="0"/>
          </a:p>
        </p:txBody>
      </p:sp>
      <p:sp>
        <p:nvSpPr>
          <p:cNvPr id="25" name="Flowchart: Process 24"/>
          <p:cNvSpPr/>
          <p:nvPr/>
        </p:nvSpPr>
        <p:spPr>
          <a:xfrm>
            <a:off x="8168935" y="5270269"/>
            <a:ext cx="2310347" cy="631767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Lite Template </a:t>
            </a:r>
            <a:r>
              <a:rPr lang="en-US" sz="1200" dirty="0" smtClean="0"/>
              <a:t>(Counselors)</a:t>
            </a:r>
            <a:endParaRPr lang="en-US" sz="1200" dirty="0"/>
          </a:p>
        </p:txBody>
      </p:sp>
      <p:cxnSp>
        <p:nvCxnSpPr>
          <p:cNvPr id="37" name="Elbow Connector 36"/>
          <p:cNvCxnSpPr/>
          <p:nvPr/>
        </p:nvCxnSpPr>
        <p:spPr>
          <a:xfrm>
            <a:off x="5893724" y="5565579"/>
            <a:ext cx="2280458" cy="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Staff Snapshot must be imported into Level 0 first</a:t>
            </a:r>
          </a:p>
          <a:p>
            <a:r>
              <a:rPr lang="en-US" dirty="0" smtClean="0"/>
              <a:t>Defines who the staff member is</a:t>
            </a:r>
          </a:p>
          <a:p>
            <a:r>
              <a:rPr lang="en-US" dirty="0" smtClean="0"/>
              <a:t>Includes information needed for BEDs PMF reporting</a:t>
            </a:r>
          </a:p>
          <a:p>
            <a:pPr lvl="1"/>
            <a:r>
              <a:rPr lang="en-US" dirty="0" smtClean="0"/>
              <a:t>Demographic information</a:t>
            </a:r>
          </a:p>
          <a:p>
            <a:pPr lvl="1"/>
            <a:r>
              <a:rPr lang="en-US" dirty="0" smtClean="0"/>
              <a:t>Employment related information</a:t>
            </a:r>
          </a:p>
          <a:p>
            <a:r>
              <a:rPr lang="en-US" dirty="0" smtClean="0"/>
              <a:t>Includes information needed for Staff Evaluation</a:t>
            </a:r>
          </a:p>
          <a:p>
            <a:r>
              <a:rPr lang="en-US" dirty="0" smtClean="0"/>
              <a:t>Also needed for Attendance and Tenure data</a:t>
            </a:r>
          </a:p>
          <a:p>
            <a:r>
              <a:rPr lang="en-US" dirty="0" smtClean="0"/>
              <a:t>Links to templates from SMS </a:t>
            </a:r>
          </a:p>
          <a:p>
            <a:endParaRPr lang="en-US" dirty="0"/>
          </a:p>
        </p:txBody>
      </p:sp>
      <p:pic>
        <p:nvPicPr>
          <p:cNvPr id="1026" name="Picture 2" descr="Image result for who's w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2" y="1825626"/>
            <a:ext cx="3292323" cy="34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included in Staff Snapshot?	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en-US" dirty="0" smtClean="0"/>
              <a:t>Teaching Staff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Include teachers that should be reported for APPR and PMF purposes</a:t>
            </a:r>
          </a:p>
          <a:p>
            <a:r>
              <a:rPr lang="en-US" dirty="0" smtClean="0"/>
              <a:t>Include only long-term subs who are serving as the Teacher of Record for courses</a:t>
            </a:r>
          </a:p>
          <a:p>
            <a:r>
              <a:rPr lang="en-US" dirty="0" smtClean="0"/>
              <a:t>Do NOT include teacher aides or assistants</a:t>
            </a:r>
          </a:p>
          <a:p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solidFill>
            <a:srgbClr val="FFCCFF"/>
          </a:solidFill>
        </p:spPr>
        <p:txBody>
          <a:bodyPr anchor="ctr" anchorCtr="0"/>
          <a:lstStyle/>
          <a:p>
            <a:pPr algn="ctr"/>
            <a:r>
              <a:rPr lang="en-US" dirty="0" smtClean="0"/>
              <a:t>Non-Teaching Professional Staff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DDFF"/>
              </a:gs>
              <a:gs pos="83000">
                <a:srgbClr val="FFDDFF"/>
              </a:gs>
              <a:gs pos="100000">
                <a:srgbClr val="FFDDFF"/>
              </a:gs>
            </a:gsLst>
            <a:lin ang="5400000" scaled="1"/>
            <a:tileRect/>
          </a:gradFill>
          <a:ln w="12700">
            <a:solidFill>
              <a:srgbClr val="FFDDFF"/>
            </a:solidFill>
          </a:ln>
        </p:spPr>
        <p:txBody>
          <a:bodyPr/>
          <a:lstStyle/>
          <a:p>
            <a:r>
              <a:rPr lang="en-US" dirty="0" smtClean="0"/>
              <a:t>Principals</a:t>
            </a:r>
          </a:p>
          <a:p>
            <a:r>
              <a:rPr lang="en-US" dirty="0" smtClean="0"/>
              <a:t>Refer to non-teaching assignment codes in SIRS manual and posted here: </a:t>
            </a:r>
            <a:r>
              <a:rPr lang="en-US" dirty="0" smtClean="0">
                <a:hlinkClick r:id="rId2"/>
              </a:rPr>
              <a:t>http://www.p12.nysed.gov/irs/beds/PMF/home.html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30938"/>
              </p:ext>
            </p:extLst>
          </p:nvPr>
        </p:nvGraphicFramePr>
        <p:xfrm>
          <a:off x="3432253" y="99754"/>
          <a:ext cx="5038416" cy="659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6850483" imgH="8969393" progId="Word.Document.12">
                  <p:embed/>
                </p:oleObj>
              </mc:Choice>
              <mc:Fallback>
                <p:oleObj name="Document" r:id="rId3" imgW="6850483" imgH="8969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2253" y="99754"/>
                        <a:ext cx="5038416" cy="659833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1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29381</TotalTime>
  <Words>1734</Words>
  <Application>Microsoft Office PowerPoint</Application>
  <PresentationFormat>Widescreen</PresentationFormat>
  <Paragraphs>330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Algerian</vt:lpstr>
      <vt:lpstr>Arial</vt:lpstr>
      <vt:lpstr>Calibri</vt:lpstr>
      <vt:lpstr>Calibri Light</vt:lpstr>
      <vt:lpstr>Symbol</vt:lpstr>
      <vt:lpstr>Times New Roman</vt:lpstr>
      <vt:lpstr>Office Theme</vt:lpstr>
      <vt:lpstr>Document</vt:lpstr>
      <vt:lpstr>How to Create the Bridge  for Staff and Student Data</vt:lpstr>
      <vt:lpstr>PowerPoint Presentation</vt:lpstr>
      <vt:lpstr>PowerPoint Presentation</vt:lpstr>
      <vt:lpstr>PowerPoint Presentation</vt:lpstr>
      <vt:lpstr>What Staff Data? Why? And When?</vt:lpstr>
      <vt:lpstr>PowerPoint Presentation</vt:lpstr>
      <vt:lpstr>Staff Snapshot</vt:lpstr>
      <vt:lpstr>Who is included in Staff Snapshot? </vt:lpstr>
      <vt:lpstr>PowerPoint Presentation</vt:lpstr>
      <vt:lpstr>Bridging the gap throughout the year</vt:lpstr>
      <vt:lpstr>What needs reporting?</vt:lpstr>
      <vt:lpstr>Staff Evaluation</vt:lpstr>
      <vt:lpstr>Who needs what? Original and Transition Scores</vt:lpstr>
      <vt:lpstr>Your District’s APPR Summary </vt:lpstr>
      <vt:lpstr>APPR Summary Example</vt:lpstr>
      <vt:lpstr>PowerPoint Presentation</vt:lpstr>
      <vt:lpstr>Reporting Original Scores</vt:lpstr>
      <vt:lpstr>Reporting Transition Scores</vt:lpstr>
      <vt:lpstr>PowerPoint Presentation</vt:lpstr>
      <vt:lpstr>Student Performance Rating</vt:lpstr>
      <vt:lpstr>Teacher Observation/Principal School Visit Ratings</vt:lpstr>
      <vt:lpstr>PowerPoint Presentation</vt:lpstr>
      <vt:lpstr>PowerPoint Presentation</vt:lpstr>
      <vt:lpstr>PowerPoint Presentation</vt:lpstr>
      <vt:lpstr>What this looks like in Level 0 – no optional scores</vt:lpstr>
      <vt:lpstr>Level 0 Validation Errors</vt:lpstr>
      <vt:lpstr>DDC’s role in Staff Evaluation </vt:lpstr>
      <vt:lpstr>Staff Evaluation Resources</vt:lpstr>
      <vt:lpstr>BEDs ePMF Data Collection</vt:lpstr>
      <vt:lpstr>Overview of ePMF Process</vt:lpstr>
      <vt:lpstr>PowerPoint Presentation</vt:lpstr>
      <vt:lpstr>What is TAA?</vt:lpstr>
      <vt:lpstr>TAA Users – teachers and non-teaching professionals</vt:lpstr>
      <vt:lpstr>How to add teaching assignments</vt:lpstr>
      <vt:lpstr>Guidance Documents for Teachers</vt:lpstr>
      <vt:lpstr>TAA for Administrators</vt:lpstr>
      <vt:lpstr>Submitted ePMF data</vt:lpstr>
      <vt:lpstr>Staff Assignment for BEDS PMF Reporting</vt:lpstr>
      <vt:lpstr>Guidance Documents for Administrators</vt:lpstr>
      <vt:lpstr>DDC’s role in BEDS ePMF </vt:lpstr>
      <vt:lpstr>Course Instructor Assignment &amp;  Student Class Entry Exit</vt:lpstr>
      <vt:lpstr>Course Instructor Assignment</vt:lpstr>
      <vt:lpstr>Student Class Entry/Exit</vt:lpstr>
      <vt:lpstr>Course Instructor Assignment: What can go wrong? </vt:lpstr>
      <vt:lpstr>Course Instructor Assignment </vt:lpstr>
      <vt:lpstr>Student Class Entry/Exit</vt:lpstr>
      <vt:lpstr>Class Entry Exit</vt:lpstr>
      <vt:lpstr>Link with SMS</vt:lpstr>
      <vt:lpstr>Bridging the gap throughout the year</vt:lpstr>
      <vt:lpstr>Teacher Student Data Linkage</vt:lpstr>
      <vt:lpstr>Staff Attendance</vt:lpstr>
      <vt:lpstr>Bridging the gap throughout the year</vt:lpstr>
      <vt:lpstr>Staff Tenure</vt:lpstr>
      <vt:lpstr>Staff Attendance</vt:lpstr>
      <vt:lpstr>PowerPoint Presentation</vt:lpstr>
    </vt:vector>
  </TitlesOfParts>
  <Company>Monroe 2-Orleans BOCES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Hazard</dc:creator>
  <cp:lastModifiedBy>Laurie Hazard</cp:lastModifiedBy>
  <cp:revision>110</cp:revision>
  <dcterms:created xsi:type="dcterms:W3CDTF">2018-08-23T17:52:48Z</dcterms:created>
  <dcterms:modified xsi:type="dcterms:W3CDTF">2018-10-10T16:54:56Z</dcterms:modified>
</cp:coreProperties>
</file>